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71" r:id="rId3"/>
    <p:sldId id="257" r:id="rId4"/>
    <p:sldId id="268" r:id="rId5"/>
    <p:sldId id="272" r:id="rId6"/>
    <p:sldId id="273" r:id="rId7"/>
    <p:sldId id="274" r:id="rId8"/>
    <p:sldId id="265" r:id="rId9"/>
    <p:sldId id="269" r:id="rId10"/>
    <p:sldId id="270" r:id="rId11"/>
    <p:sldId id="26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2807" autoAdjust="0"/>
  </p:normalViewPr>
  <p:slideViewPr>
    <p:cSldViewPr snapToGrid="0">
      <p:cViewPr varScale="1">
        <p:scale>
          <a:sx n="95" d="100"/>
          <a:sy n="95" d="100"/>
        </p:scale>
        <p:origin x="318" y="78"/>
      </p:cViewPr>
      <p:guideLst/>
    </p:cSldViewPr>
  </p:slideViewPr>
  <p:outlineViewPr>
    <p:cViewPr>
      <p:scale>
        <a:sx n="33" d="100"/>
        <a:sy n="33" d="100"/>
      </p:scale>
      <p:origin x="0" y="-6276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9C0B4-3AD3-4A34-9BA4-495A9EA4A539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30C07-FFF3-4DA3-BFE1-04A0DDB5D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8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7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Add 2 more coloured LEDs</a:t>
            </a:r>
          </a:p>
          <a:p>
            <a:r>
              <a:rPr lang="en-SG" dirty="0"/>
              <a:t>Suggest an application with new found knowledge</a:t>
            </a:r>
          </a:p>
          <a:p>
            <a:r>
              <a:rPr lang="en-SG" dirty="0"/>
              <a:t>Obviously – Traffic Light comes to mind</a:t>
            </a:r>
          </a:p>
          <a:p>
            <a:r>
              <a:rPr lang="en-SG" dirty="0"/>
              <a:t>What do we need for a traffic light – Sequencing</a:t>
            </a:r>
          </a:p>
          <a:p>
            <a:r>
              <a:rPr lang="en-SG" dirty="0"/>
              <a:t>Write the desired sequence for the traffic light</a:t>
            </a:r>
          </a:p>
          <a:p>
            <a:r>
              <a:rPr lang="en-SG" dirty="0"/>
              <a:t>Translate it to code</a:t>
            </a:r>
          </a:p>
          <a:p>
            <a:r>
              <a:rPr lang="en-SG" dirty="0"/>
              <a:t>Run and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7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Confidence boosting if all goes well</a:t>
            </a:r>
          </a:p>
          <a:p>
            <a:r>
              <a:rPr lang="en-SG" dirty="0"/>
              <a:t>So far we have been using very simple codes to drive our application</a:t>
            </a:r>
          </a:p>
          <a:p>
            <a:r>
              <a:rPr lang="en-SG" dirty="0"/>
              <a:t>From here we will up the ante and introduce more complicated circuits</a:t>
            </a:r>
          </a:p>
          <a:p>
            <a:r>
              <a:rPr lang="en-SG" dirty="0"/>
              <a:t>But still employing most of the same codes they learned earlier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7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is the wiring for a pedestrian crossing</a:t>
            </a:r>
          </a:p>
          <a:p>
            <a:r>
              <a:rPr lang="en-SG" dirty="0"/>
              <a:t>Interactions between the real world, humans and the computer program</a:t>
            </a:r>
          </a:p>
          <a:p>
            <a:r>
              <a:rPr lang="en-SG" dirty="0"/>
              <a:t>The button – is a request (in this case please help me to safely cross this road)</a:t>
            </a:r>
          </a:p>
          <a:p>
            <a:r>
              <a:rPr lang="en-SG" dirty="0"/>
              <a:t>The blinking green light, buzzer and counter – messages sent to human</a:t>
            </a:r>
          </a:p>
          <a:p>
            <a:r>
              <a:rPr lang="en-SG" dirty="0"/>
              <a:t>This can be achieved with just a few lines of codes which they have learned earlier</a:t>
            </a:r>
          </a:p>
          <a:p>
            <a:r>
              <a:rPr lang="en-SG" dirty="0"/>
              <a:t>Visually demonstrate how a Python For Loop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These two systems has got to work together</a:t>
            </a:r>
          </a:p>
          <a:p>
            <a:r>
              <a:rPr lang="en-SG" dirty="0"/>
              <a:t>Directing humans and vehicular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30C07-FFF3-4DA3-BFE1-04A0DDB5D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C5C5-FE06-626D-57BA-43A4263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4C1E-E893-3357-312D-9F0921778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B326E-5212-4742-9058-074DC60B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C31A-1C01-6579-D519-86F0263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7061-620E-3E2E-330B-F4325CCB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00D7-68E0-4FC4-1073-A31C275D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8EFC1-4920-906E-E70C-D27EBBD75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5FE9-8B42-44C5-E6AB-8A83F4A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81B60-A015-C16D-27B4-627B84F7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6002-D2FC-F4C4-0DF8-1B974388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9D5E-875E-7393-9004-A947F15CD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A6087-4FE4-71BB-998A-98C5F73C8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24E2C-CAA4-A4A1-607A-4C0B97E9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DB27-8433-11A2-F3CC-DE21606C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C4647-880F-3D3D-1728-99054EBD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8CFE-9A40-C3E8-BB11-D722D9F8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4B27-84F0-5BCB-8410-724CF575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1024-62E0-2157-976F-F982A6FC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C062-D1DF-6985-7D4E-43A13C3E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FC4AC-9ADC-D4F6-378F-2EB8B636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11B5-5931-A8F4-A47C-1FECDD85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7C5E4-02F4-C2FA-938A-53E6246A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0D341-97CA-CFA1-AEAF-ADBD306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18C8-AE49-D34B-92CF-53DE0D3E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A4E0F-7A3A-FDDB-4380-09988425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1910-B6AB-8871-807A-B0714898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841B2-13C3-C690-3888-6AAB22A89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DDC5D-0D8D-043A-4CCA-BDB2976D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5E843-6B3F-4A16-7C0C-417B34CC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47929-0ECC-0635-F0CB-AB7E0613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C909A-117E-F610-CC4B-9C6016E3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93ED-EDF7-9617-3374-B8C7A01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13A59-E6D1-9EAD-F733-2C9BA889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BBFF2-3CBA-13EC-F8C0-CFCF41D6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4762E-EA42-A8BC-DA62-5C6EE3F00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87D07-B61C-B377-814B-356955F64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39F55-1864-A9E1-4D30-728814DF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CB37F-70DC-F000-A69C-7E56E153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5294F-80E6-D1D3-E057-144F6B03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EB44-0E3D-EC37-9915-AC291078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47E75-B538-AFB1-0EBB-9AE8AA4B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EC323-96FF-CB90-AF65-B98F9B84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C782A-8362-43DD-1B92-446C73B7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4EAC9-A8BA-0FDF-A20A-3FAE547D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A1362-081C-22DA-5395-41960CF8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98725-E687-34A3-75BF-67587BA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14BD-AAB9-AED5-B4E7-4069CCC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88A2-3E97-D531-42AB-4C5CEDEA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43A67-6797-AB03-D6EB-895AFBD7C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818AE-EFC5-5F1B-451D-211DCEDB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E373-F627-8507-FF7D-BB4CD879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0F0A4-DE06-8B6E-CF22-CE0D92BA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0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9B59-F89C-4F2C-EEBB-102C19F5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DDF71-557B-F090-486F-9C304569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9FE7B-D56B-0627-2B53-297E65BB9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CC93D-DE0A-7DF5-65A2-18FAC4E1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D62FD-8AF5-0EF0-EC23-7D3493A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B477C-CF17-5865-170F-6328B2AD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9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3071E-6E40-355E-BB6F-68DAD899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1158-B3A2-F467-D03E-727B5C3B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1ED7-0992-004B-8F40-B5FEAEBF3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A0223-819D-430D-99D1-FF313B1CC938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35E01-B0CC-A270-F757-A5BF5B1E5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8CC29-186F-0F71-833C-149175ECE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45EA-3E8C-4617-9E20-B3E4C246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arning.nlb.gov.sg/communities/join/digital-commun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 algn="ctr">
              <a:buNone/>
            </a:pPr>
            <a:r>
              <a:rPr lang="en-SG" dirty="0"/>
              <a:t>S </a:t>
            </a:r>
            <a:r>
              <a:rPr lang="en-SG" dirty="0" err="1"/>
              <a:t>S</a:t>
            </a:r>
            <a:r>
              <a:rPr lang="en-SG" dirty="0"/>
              <a:t> GOH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VOLUNTEER INSTRUCTOR</a:t>
            </a:r>
          </a:p>
          <a:p>
            <a:pPr marL="457200" lvl="1" indent="0" algn="ctr">
              <a:buNone/>
            </a:pPr>
            <a:r>
              <a:rPr lang="en-SG" dirty="0"/>
              <a:t>PI PYTHON COMMUNITY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LEARNX COMMUNITY – TAMPINES REGIONAL LIBRARY (NLB)</a:t>
            </a:r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>
                <a:hlinkClick r:id="rId2"/>
              </a:rPr>
              <a:t>https://learning.nlb.gov.sg/communities/join/digital-communities</a:t>
            </a: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457200" lvl="1" indent="0" algn="ctr">
              <a:buNone/>
            </a:pPr>
            <a:r>
              <a:rPr lang="en-SG" dirty="0"/>
              <a:t>“</a:t>
            </a:r>
            <a:r>
              <a:rPr lang="en-SG" b="0" i="0" dirty="0">
                <a:solidFill>
                  <a:srgbClr val="484848"/>
                </a:solidFill>
                <a:effectLst/>
                <a:latin typeface="Lato" panose="020B0604020202020204" pitchFamily="34" charset="0"/>
              </a:rPr>
              <a:t>Let’s make our learning communities a warm, welcoming and safe space.”</a:t>
            </a:r>
            <a:endParaRPr lang="en-SG" dirty="0"/>
          </a:p>
          <a:p>
            <a:pPr marL="457200" lvl="1" indent="0" algn="ctr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C3C6F-2EFD-B7CE-7204-5C3327C3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014662"/>
            <a:ext cx="1047750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3173D-9721-E777-392C-5B0B8289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7" y="2971100"/>
            <a:ext cx="1262063" cy="12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6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SYSTEMS WORK TOGETHER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F4FA52-987D-D55F-4110-68DCBF646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9195" y="1424410"/>
            <a:ext cx="5322235" cy="262569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E0B2B-28C8-7269-6FC9-F98C089A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274"/>
            <a:ext cx="4565301" cy="2727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89D2F-2F20-FD04-394D-235F6AE0C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457" y="3071341"/>
            <a:ext cx="3378485" cy="312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0B267-5F82-FAD2-6D8A-6673DF822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109" y="1918711"/>
            <a:ext cx="78962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A8127-D24D-317C-18DE-4BC973632006}"/>
              </a:ext>
            </a:extLst>
          </p:cNvPr>
          <p:cNvSpPr txBox="1"/>
          <p:nvPr/>
        </p:nvSpPr>
        <p:spPr>
          <a:xfrm>
            <a:off x="1567543" y="437765"/>
            <a:ext cx="358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Suggestion for how this can be done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758923-72E7-153B-F270-35BA61FDA486}"/>
              </a:ext>
            </a:extLst>
          </p:cNvPr>
          <p:cNvGrpSpPr/>
          <p:nvPr/>
        </p:nvGrpSpPr>
        <p:grpSpPr>
          <a:xfrm>
            <a:off x="1581311" y="774441"/>
            <a:ext cx="4443452" cy="5645794"/>
            <a:chOff x="1581311" y="774441"/>
            <a:chExt cx="4443452" cy="56457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AA03F9-884D-8055-E567-54603A05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951" y="1143773"/>
              <a:ext cx="4332812" cy="527646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681E86-B03E-C94E-0522-AAEB5FF0C5E0}"/>
                </a:ext>
              </a:extLst>
            </p:cNvPr>
            <p:cNvSpPr txBox="1"/>
            <p:nvPr/>
          </p:nvSpPr>
          <p:spPr>
            <a:xfrm>
              <a:off x="1581311" y="774441"/>
              <a:ext cx="358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We take the code from Exercise3l.py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7F75E34-F2D3-01A7-8F30-1FAB4B67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85" y="1199757"/>
            <a:ext cx="2708210" cy="8423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5E96158-F32A-F312-5C6F-E3F34003CBE1}"/>
              </a:ext>
            </a:extLst>
          </p:cNvPr>
          <p:cNvGrpSpPr/>
          <p:nvPr/>
        </p:nvGrpSpPr>
        <p:grpSpPr>
          <a:xfrm>
            <a:off x="4057862" y="1181558"/>
            <a:ext cx="5746279" cy="1251036"/>
            <a:chOff x="4057862" y="1181558"/>
            <a:chExt cx="5746279" cy="125103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9F062-59A5-1A22-013D-5C9FB2AEA391}"/>
                </a:ext>
              </a:extLst>
            </p:cNvPr>
            <p:cNvSpPr/>
            <p:nvPr/>
          </p:nvSpPr>
          <p:spPr>
            <a:xfrm>
              <a:off x="7163578" y="1181558"/>
              <a:ext cx="2640563" cy="9144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892BBFA-9979-FA1D-587F-A2D4512425C6}"/>
                </a:ext>
              </a:extLst>
            </p:cNvPr>
            <p:cNvSpPr/>
            <p:nvPr/>
          </p:nvSpPr>
          <p:spPr>
            <a:xfrm rot="9663857">
              <a:off x="4057862" y="1947962"/>
              <a:ext cx="296219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AC054F-23B0-4027-9B45-7724BE219B6A}"/>
              </a:ext>
            </a:extLst>
          </p:cNvPr>
          <p:cNvGrpSpPr/>
          <p:nvPr/>
        </p:nvGrpSpPr>
        <p:grpSpPr>
          <a:xfrm>
            <a:off x="2286778" y="3146418"/>
            <a:ext cx="8639369" cy="2736311"/>
            <a:chOff x="2286778" y="3146418"/>
            <a:chExt cx="8639369" cy="273631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D332F20-BA7D-2573-B4FE-149AA076633D}"/>
                </a:ext>
              </a:extLst>
            </p:cNvPr>
            <p:cNvSpPr/>
            <p:nvPr/>
          </p:nvSpPr>
          <p:spPr>
            <a:xfrm>
              <a:off x="2286778" y="3469584"/>
              <a:ext cx="3848625" cy="141965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28C326-F5D7-5C27-CCF1-4665D8FACD35}"/>
                </a:ext>
              </a:extLst>
            </p:cNvPr>
            <p:cNvGrpSpPr/>
            <p:nvPr/>
          </p:nvGrpSpPr>
          <p:grpSpPr>
            <a:xfrm>
              <a:off x="7163578" y="3146418"/>
              <a:ext cx="3762569" cy="2736311"/>
              <a:chOff x="7163578" y="3146418"/>
              <a:chExt cx="3762569" cy="27363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0674EA-43E1-9BFC-6367-5F4CDABA1CD5}"/>
                  </a:ext>
                </a:extLst>
              </p:cNvPr>
              <p:cNvSpPr txBox="1"/>
              <p:nvPr/>
            </p:nvSpPr>
            <p:spPr>
              <a:xfrm>
                <a:off x="7163578" y="3146418"/>
                <a:ext cx="23326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Modify the codes to match the Algorithm</a:t>
                </a:r>
                <a:endParaRPr lang="en-US" dirty="0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352373C-889B-69ED-4674-6B21A223D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3578" y="3817628"/>
                <a:ext cx="3762569" cy="20651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22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LIFE BEYOND CURRICULUM</a:t>
            </a:r>
          </a:p>
          <a:p>
            <a:r>
              <a:rPr lang="en-SG" dirty="0"/>
              <a:t>THERE’S NO WAY YOU CAN TEACH SOMEONE EVERYTHING</a:t>
            </a:r>
          </a:p>
          <a:p>
            <a:r>
              <a:rPr lang="en-SG" dirty="0"/>
              <a:t>THE COURSE IS A KICKSTART TO THE LEARNING JOURNEY</a:t>
            </a:r>
          </a:p>
          <a:p>
            <a:r>
              <a:rPr lang="en-SG" dirty="0"/>
              <a:t>PROMOTE SELF-LEARNING</a:t>
            </a:r>
          </a:p>
          <a:p>
            <a:r>
              <a:rPr lang="en-SG" dirty="0"/>
              <a:t>FIND SOMETHING USEFUL TO PURSUE</a:t>
            </a:r>
          </a:p>
          <a:p>
            <a:r>
              <a:rPr lang="en-SG" dirty="0"/>
              <a:t>JOIN PI CLUB COMMUNITY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r>
              <a:rPr lang="en-SG"/>
              <a:t>BE </a:t>
            </a:r>
            <a:r>
              <a:rPr lang="en-SG" dirty="0"/>
              <a:t>PART OF LEARNX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375786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C97443-EFA0-582B-F9F9-9F65FFF5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1461822"/>
            <a:ext cx="3829050" cy="133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9C768-718B-AE03-43D7-822B28F57333}"/>
              </a:ext>
            </a:extLst>
          </p:cNvPr>
          <p:cNvSpPr txBox="1"/>
          <p:nvPr/>
        </p:nvSpPr>
        <p:spPr>
          <a:xfrm>
            <a:off x="3522133" y="3429000"/>
            <a:ext cx="6135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 PRACTICAL APPROACH TO TEACH </a:t>
            </a:r>
            <a:r>
              <a:rPr lang="en-SG" sz="2000" b="1" dirty="0"/>
              <a:t>PYTHON</a:t>
            </a:r>
            <a:r>
              <a:rPr lang="en-SG" b="1" dirty="0"/>
              <a:t> PROGRAMMING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658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LEARNX COMMUNITY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/>
          </a:solidFill>
        </p:spPr>
        <p:txBody>
          <a:bodyPr>
            <a:normAutofit fontScale="85000" lnSpcReduction="2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PROFILE OF OUR PARTICIPANTS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NEWBIES / NOOBS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CONVENTIONAL WAY WOULD BE DRY AND BORING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TIME CONSUMING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TECHNICAL JARGON WILL KILL INTEREST (DOA)</a:t>
            </a:r>
          </a:p>
          <a:p>
            <a:r>
              <a:rPr lang="en-SG" dirty="0">
                <a:solidFill>
                  <a:srgbClr val="FFFF00"/>
                </a:solidFill>
              </a:rPr>
              <a:t>NOOB/NEWBIE FRIENDLY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CAPTIVATE INTEREST FIRST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EASY TO UNDERSTAND </a:t>
            </a:r>
          </a:p>
          <a:p>
            <a:pPr lvl="2"/>
            <a:r>
              <a:rPr lang="en-S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NO JARGON</a:t>
            </a:r>
          </a:p>
          <a:p>
            <a:pPr lvl="2"/>
            <a:r>
              <a:rPr lang="en-S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RESULTS WITH FEW LINES OF CODES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ENGAGING - PARTICIPATIVE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ENTERTAINING</a:t>
            </a:r>
          </a:p>
          <a:p>
            <a:pPr lvl="1"/>
            <a:r>
              <a:rPr lang="en-SG" dirty="0">
                <a:solidFill>
                  <a:srgbClr val="FFFF00"/>
                </a:solidFill>
              </a:rPr>
              <a:t>INTERESTING </a:t>
            </a:r>
          </a:p>
          <a:p>
            <a:r>
              <a:rPr lang="en-SG" dirty="0">
                <a:solidFill>
                  <a:srgbClr val="FFFF00"/>
                </a:solidFill>
              </a:rPr>
              <a:t>THE RASPBERRY PI MEETS OUR CRITERIA</a:t>
            </a:r>
          </a:p>
          <a:p>
            <a:pPr marL="457200" lvl="1" indent="0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C9777-2D74-60B5-3654-875AA928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18" y="1950519"/>
            <a:ext cx="3647582" cy="198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E274D-93DA-87E7-4AC4-3542CD9F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18" y="4059630"/>
            <a:ext cx="3647582" cy="19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586268"/>
            <a:ext cx="10515600" cy="833685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rgbClr val="FFFF00"/>
                </a:solidFill>
              </a:rPr>
              <a:t>TOUTED AS THE WORLD’S SMALLEST COMPUTER, THE SIZE OF A CREDIT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6B659-BFAD-8CC1-D4E7-4CF7E8F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156"/>
            <a:ext cx="3829050" cy="13335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6722A8-E3A6-FEA8-3A73-17D129F8CEC1}"/>
              </a:ext>
            </a:extLst>
          </p:cNvPr>
          <p:cNvSpPr txBox="1">
            <a:spLocks/>
          </p:cNvSpPr>
          <p:nvPr/>
        </p:nvSpPr>
        <p:spPr>
          <a:xfrm>
            <a:off x="771525" y="3590236"/>
            <a:ext cx="10515600" cy="293780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FFFF00"/>
                </a:solidFill>
              </a:rPr>
              <a:t>THE BRAINCHILD OF PROF EBEN UPTON OF CAMBRIDGE UNIVERSITY</a:t>
            </a:r>
          </a:p>
          <a:p>
            <a:r>
              <a:rPr lang="en-SG" dirty="0">
                <a:solidFill>
                  <a:srgbClr val="FFFF00"/>
                </a:solidFill>
              </a:rPr>
              <a:t>AN INEXPENSIVE WAY TO PROMOTE LEARNING, TINKERING AND EXPERIMENTATION IN COMPUTING</a:t>
            </a:r>
          </a:p>
          <a:p>
            <a:r>
              <a:rPr lang="en-SG" dirty="0">
                <a:solidFill>
                  <a:srgbClr val="FFFF00"/>
                </a:solidFill>
              </a:rPr>
              <a:t>USED EXTENSIVELY FOR STEM EDUCATION IN EUROPE / US</a:t>
            </a:r>
          </a:p>
          <a:p>
            <a:r>
              <a:rPr lang="en-SG" dirty="0">
                <a:solidFill>
                  <a:srgbClr val="FFFF00"/>
                </a:solidFill>
              </a:rPr>
              <a:t>THE OS COMES PRE-INSTALLED WITH PYTHON AND ALL THE LIBRARIES THAT ARE NEEDED TO KICK START THE LEARNING PROCESS</a:t>
            </a:r>
          </a:p>
          <a:p>
            <a:endParaRPr lang="en-SG" dirty="0">
              <a:solidFill>
                <a:srgbClr val="FFFF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70305-E9A0-C6B5-B049-EEDE5B158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723" y="1509818"/>
            <a:ext cx="32670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6B659-BFAD-8CC1-D4E7-4CF7E8F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156"/>
            <a:ext cx="3829050" cy="133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FB0A7-4D50-A1B5-A243-502319DCE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8625"/>
            <a:ext cx="4572779" cy="4631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04B56-89DD-CFAA-FBAB-04DF400935A4}"/>
              </a:ext>
            </a:extLst>
          </p:cNvPr>
          <p:cNvSpPr txBox="1"/>
          <p:nvPr/>
        </p:nvSpPr>
        <p:spPr>
          <a:xfrm>
            <a:off x="5543341" y="1696019"/>
            <a:ext cx="5810459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Unlike a regular computer, the Pi has 40 GPIO pins to which we can attach sensors, LEDs, buzzers, motors, relays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59534-B600-4C8A-032F-C96FB28E7748}"/>
              </a:ext>
            </a:extLst>
          </p:cNvPr>
          <p:cNvSpPr txBox="1"/>
          <p:nvPr/>
        </p:nvSpPr>
        <p:spPr>
          <a:xfrm>
            <a:off x="5543341" y="4154109"/>
            <a:ext cx="5810459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These devices, once attached can be controlled using Python codes using the Libraries that comes with the 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4EBA4-0C0E-C029-7581-C5ACEAE003F1}"/>
              </a:ext>
            </a:extLst>
          </p:cNvPr>
          <p:cNvSpPr txBox="1"/>
          <p:nvPr/>
        </p:nvSpPr>
        <p:spPr>
          <a:xfrm>
            <a:off x="5532450" y="5057512"/>
            <a:ext cx="58104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is the practical, participative and engaging aspect of 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C1B6AB-2554-803C-D559-883F02A4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020" y="2419115"/>
            <a:ext cx="57531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F5D7A-E662-5A65-CD4F-790E0257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4" y="1688176"/>
            <a:ext cx="8058150" cy="4352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ED800-7E3C-7B9B-530C-6B3AE872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76"/>
            <a:ext cx="382905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ED54A-9487-B98A-933D-BCA60CD6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4" y="1688176"/>
            <a:ext cx="5467350" cy="1533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3DB59-7AFB-6788-833D-8FB76A50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624" y="3221701"/>
            <a:ext cx="5476875" cy="1047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8E6E0-1BD0-EBA0-6887-6AA912062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624" y="4269451"/>
            <a:ext cx="5457825" cy="1047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450702-3B98-CC14-FCD4-49FC08E1C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574" y="5314323"/>
            <a:ext cx="5457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74E25-6DDE-19DF-1D3C-CDF52021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1" y="354676"/>
            <a:ext cx="3829050" cy="133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97EF7B-552B-E9C8-2470-A8E177272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72" y="1621253"/>
            <a:ext cx="2547793" cy="36154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99EBEF-B784-3056-83EF-22CF7A5E6939}"/>
              </a:ext>
            </a:extLst>
          </p:cNvPr>
          <p:cNvSpPr txBox="1"/>
          <p:nvPr/>
        </p:nvSpPr>
        <p:spPr>
          <a:xfrm>
            <a:off x="8382771" y="1621253"/>
            <a:ext cx="2547793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SG" sz="1800" b="1" i="0" u="none" strike="noStrike" baseline="0" dirty="0">
                <a:solidFill>
                  <a:srgbClr val="00B1F1"/>
                </a:solidFill>
                <a:latin typeface="Calibri,Bold"/>
              </a:rPr>
              <a:t>ALGORITHM FOR A TRAFFIC LIGHT SYSTEM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algn="l"/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STARTS WITH GREEN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AFTER 10 SECONDS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GREEN GOES OFF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YELLOW COMES ON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AFTER 5 SECONDS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YELLOW GOES OFF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RED COMES ON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AFTER 10 SECONDS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GREEN COMES ON</a:t>
            </a:r>
          </a:p>
          <a:p>
            <a:pPr algn="l"/>
            <a:endParaRPr lang="en-US" dirty="0">
              <a:latin typeface="Calibri" panose="020F0502020204030204" pitchFamily="34" charset="0"/>
            </a:endParaRPr>
          </a:p>
          <a:p>
            <a:pPr algn="l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D3F1CC-B04E-76A2-C378-E440EB96BA9E}"/>
              </a:ext>
            </a:extLst>
          </p:cNvPr>
          <p:cNvGrpSpPr/>
          <p:nvPr/>
        </p:nvGrpSpPr>
        <p:grpSpPr>
          <a:xfrm>
            <a:off x="562026" y="1749515"/>
            <a:ext cx="7492410" cy="4235564"/>
            <a:chOff x="562026" y="1749515"/>
            <a:chExt cx="7492410" cy="4235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34D662-8D2E-FC0B-BA50-22D2F45A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026" y="1749515"/>
              <a:ext cx="7492410" cy="42355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7496A-ECF8-F051-A333-35A784A18CC7}"/>
                </a:ext>
              </a:extLst>
            </p:cNvPr>
            <p:cNvSpPr txBox="1"/>
            <p:nvPr/>
          </p:nvSpPr>
          <p:spPr>
            <a:xfrm>
              <a:off x="661261" y="1749515"/>
              <a:ext cx="26446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445878-2943-B7F2-4B54-8AC9C5D3BCC7}"/>
              </a:ext>
            </a:extLst>
          </p:cNvPr>
          <p:cNvSpPr txBox="1"/>
          <p:nvPr/>
        </p:nvSpPr>
        <p:spPr>
          <a:xfrm>
            <a:off x="661261" y="4636027"/>
            <a:ext cx="2988703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&gt;&gt;&gt; 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 err="1">
                <a:solidFill>
                  <a:srgbClr val="FFFF00"/>
                </a:solidFill>
                <a:latin typeface="Calibri" panose="020F0502020204030204" pitchFamily="34" charset="0"/>
              </a:rPr>
              <a:t>gpiozero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Calibri" panose="020F0502020204030204" pitchFamily="34" charset="0"/>
              </a:rPr>
              <a:t> import LED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&gt;&gt;&gt; </a:t>
            </a:r>
            <a:r>
              <a:rPr lang="en-US" sz="1800" b="0" i="0" u="none" strike="noStrike" baseline="0" dirty="0" err="1">
                <a:solidFill>
                  <a:srgbClr val="FFFF00"/>
                </a:solidFill>
                <a:latin typeface="Calibri" panose="020F0502020204030204" pitchFamily="34" charset="0"/>
              </a:rPr>
              <a:t>tf_red_led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Calibri" panose="020F0502020204030204" pitchFamily="34" charset="0"/>
              </a:rPr>
              <a:t> = LED(13)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&gt;&gt;&gt;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FFFF00"/>
                </a:solidFill>
                <a:latin typeface="Calibri" panose="020F0502020204030204" pitchFamily="34" charset="0"/>
              </a:rPr>
              <a:t>tf_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yellow</a:t>
            </a:r>
            <a:r>
              <a:rPr lang="en-US" sz="1800" b="0" i="0" u="none" strike="noStrike" baseline="0" dirty="0" err="1">
                <a:solidFill>
                  <a:srgbClr val="FFFF00"/>
                </a:solidFill>
                <a:latin typeface="Calibri" panose="020F0502020204030204" pitchFamily="34" charset="0"/>
              </a:rPr>
              <a:t>_led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Calibri" panose="020F0502020204030204" pitchFamily="34" charset="0"/>
              </a:rPr>
              <a:t> = LED(19)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&gt;&gt;&gt;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</a:rPr>
              <a:t>tf_green_led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</a:rPr>
              <a:t> = LED(26)</a:t>
            </a:r>
            <a:endParaRPr lang="en-US" sz="1800" b="0" i="0" u="none" strike="noStrike" baseline="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5201D0-664A-D6E3-A26B-1E703BCCB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689" y="762000"/>
            <a:ext cx="38290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07E2-BD6C-B49B-B0FF-395D9C0A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RUN / DEBUG</a:t>
            </a:r>
            <a:endParaRPr lang="en-SG" sz="2800" b="1" dirty="0"/>
          </a:p>
          <a:p>
            <a:pPr marL="0" indent="0">
              <a:buNone/>
            </a:pPr>
            <a:endParaRPr lang="en-SG" b="1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F069D-8970-C765-0A16-FFE2C9D7FD83}"/>
              </a:ext>
            </a:extLst>
          </p:cNvPr>
          <p:cNvSpPr/>
          <p:nvPr/>
        </p:nvSpPr>
        <p:spPr>
          <a:xfrm>
            <a:off x="838200" y="1825625"/>
            <a:ext cx="3581400" cy="514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53384-BC90-7778-802B-A2F48F191B70}"/>
              </a:ext>
            </a:extLst>
          </p:cNvPr>
          <p:cNvSpPr txBox="1"/>
          <p:nvPr/>
        </p:nvSpPr>
        <p:spPr>
          <a:xfrm>
            <a:off x="4957606" y="2521693"/>
            <a:ext cx="3794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COMMON TYPES OF ERRORS </a:t>
            </a:r>
          </a:p>
          <a:p>
            <a:endParaRPr lang="en-SG" b="1" dirty="0"/>
          </a:p>
          <a:p>
            <a:r>
              <a:rPr lang="en-SG" b="1" dirty="0"/>
              <a:t>SYNTAX ERRORS</a:t>
            </a:r>
          </a:p>
          <a:p>
            <a:endParaRPr lang="en-SG" b="1" dirty="0"/>
          </a:p>
          <a:p>
            <a:r>
              <a:rPr lang="en-SG" b="1" dirty="0"/>
              <a:t>INDENTATION ERROR</a:t>
            </a:r>
          </a:p>
          <a:p>
            <a:endParaRPr lang="en-SG" b="1" dirty="0"/>
          </a:p>
          <a:p>
            <a:r>
              <a:rPr lang="en-SG" b="1" dirty="0"/>
              <a:t>LOGICAL ERRORS</a:t>
            </a:r>
          </a:p>
          <a:p>
            <a:endParaRPr lang="en-SG" b="1" dirty="0"/>
          </a:p>
          <a:p>
            <a:r>
              <a:rPr lang="en-SG" b="1" dirty="0"/>
              <a:t>CIRCUITRY ERRORS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26DF-3192-5BC0-106E-39B5C411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4" y="357188"/>
            <a:ext cx="38290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590-91AC-FC99-D4D8-73EDB45A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ADVANCED APPLICATIONS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C69830-E378-13F4-1271-CA038553E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057" y="1214653"/>
            <a:ext cx="7629389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814E7-CA7F-2A79-4B36-E01BC169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38" y="1214653"/>
            <a:ext cx="1181100" cy="204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FDCA2-899E-2B2D-94DA-7743A399E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38" y="3390322"/>
            <a:ext cx="1628775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C57B7A-45D7-C76A-B913-3DB528CBA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93" y="0"/>
            <a:ext cx="5505843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2D4342-FC52-9145-8F3D-0D5421AE437E}"/>
              </a:ext>
            </a:extLst>
          </p:cNvPr>
          <p:cNvGrpSpPr/>
          <p:nvPr/>
        </p:nvGrpSpPr>
        <p:grpSpPr>
          <a:xfrm>
            <a:off x="4843396" y="2801815"/>
            <a:ext cx="5467350" cy="3493632"/>
            <a:chOff x="4843396" y="2801815"/>
            <a:chExt cx="5467350" cy="34936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0D9587-F093-2E57-762C-8D732DD470B1}"/>
                </a:ext>
              </a:extLst>
            </p:cNvPr>
            <p:cNvGrpSpPr/>
            <p:nvPr/>
          </p:nvGrpSpPr>
          <p:grpSpPr>
            <a:xfrm>
              <a:off x="4843396" y="5209597"/>
              <a:ext cx="5467350" cy="1085850"/>
              <a:chOff x="4843396" y="5209597"/>
              <a:chExt cx="5467350" cy="108585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46BDEE-3D47-5D01-2D1E-0E0BD3FE3593}"/>
                  </a:ext>
                </a:extLst>
              </p:cNvPr>
              <p:cNvGrpSpPr/>
              <p:nvPr/>
            </p:nvGrpSpPr>
            <p:grpSpPr>
              <a:xfrm>
                <a:off x="4843396" y="5693785"/>
                <a:ext cx="3367159" cy="387924"/>
                <a:chOff x="4710046" y="5693785"/>
                <a:chExt cx="3367159" cy="387924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52F069D-8970-C765-0A16-FFE2C9D7FD83}"/>
                    </a:ext>
                  </a:extLst>
                </p:cNvPr>
                <p:cNvSpPr/>
                <p:nvPr/>
              </p:nvSpPr>
              <p:spPr>
                <a:xfrm>
                  <a:off x="4710046" y="5712377"/>
                  <a:ext cx="3367159" cy="3693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53384-BC90-7778-802B-A2F48F191B70}"/>
                    </a:ext>
                  </a:extLst>
                </p:cNvPr>
                <p:cNvSpPr txBox="1"/>
                <p:nvPr/>
              </p:nvSpPr>
              <p:spPr>
                <a:xfrm>
                  <a:off x="4800599" y="5693785"/>
                  <a:ext cx="3238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 dirty="0"/>
                    <a:t>A VISIBLE </a:t>
                  </a:r>
                  <a:r>
                    <a:rPr lang="en-US" b="1" dirty="0"/>
                    <a:t>FOR LOOP EXAMPLE </a:t>
                  </a:r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4921D3C-50C5-5BFB-3BE0-37E73D6E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1446" y="5209597"/>
                <a:ext cx="2019300" cy="1085850"/>
              </a:xfrm>
              <a:prstGeom prst="rect">
                <a:avLst/>
              </a:prstGeom>
            </p:spPr>
          </p:pic>
        </p:grp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B752E46-8A8E-5ABC-1332-78D26018F273}"/>
                </a:ext>
              </a:extLst>
            </p:cNvPr>
            <p:cNvSpPr/>
            <p:nvPr/>
          </p:nvSpPr>
          <p:spPr>
            <a:xfrm rot="8699748">
              <a:off x="7270687" y="2801815"/>
              <a:ext cx="484632" cy="27457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8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564</Words>
  <Application>Microsoft Office PowerPoint</Application>
  <PresentationFormat>Widescreen</PresentationFormat>
  <Paragraphs>104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Calibri,Bold</vt:lpstr>
      <vt:lpstr>Arial</vt:lpstr>
      <vt:lpstr>Calibri</vt:lpstr>
      <vt:lpstr>Calibri Light</vt:lpstr>
      <vt:lpstr>Lato</vt:lpstr>
      <vt:lpstr>Office Theme</vt:lpstr>
      <vt:lpstr>INTRODUCTION</vt:lpstr>
      <vt:lpstr>PowerPoint Presentation</vt:lpstr>
      <vt:lpstr>LEARNX COMMUNITY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APPLICATIONS</vt:lpstr>
      <vt:lpstr>HOW SYSTEMS WORK TOGETHER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LEARNX COMMUNITY </dc:title>
  <dc:creator>Soon Seng Goh</dc:creator>
  <cp:lastModifiedBy>Soon Seng Goh</cp:lastModifiedBy>
  <cp:revision>9</cp:revision>
  <dcterms:created xsi:type="dcterms:W3CDTF">2022-06-15T01:11:11Z</dcterms:created>
  <dcterms:modified xsi:type="dcterms:W3CDTF">2022-06-17T03:56:56Z</dcterms:modified>
</cp:coreProperties>
</file>